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58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9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56111-922E-BA68-1E35-0B869D305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E3BE7-6856-009D-76A7-1F7A73A18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3FAFF-BCEF-EF1E-6B4C-7CC34D2A2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72660-80C8-4B70-A7A8-BC77978113E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8E9C6-635B-1805-E737-CA3445B5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4D469-4E27-BB39-2CF8-238C08A8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CC388-8722-4040-AD25-B838C42A0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4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DF7E-CEFC-357A-1A4F-48CDC11E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01855-4CED-8194-C151-BCA34C1A4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BC05C-EEF0-BD48-37F7-606B3CE0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72660-80C8-4B70-A7A8-BC77978113E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CCFF3-04F6-6F1A-0047-58DF2DCC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68683-4AE6-9958-C136-E62C74CB0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CC388-8722-4040-AD25-B838C42A0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8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AC689-1355-C9DA-3A46-EFF9902AB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49848-9055-4987-8C21-CCB441B07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1584B-1DE3-9A5A-C87F-6C6354A59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72660-80C8-4B70-A7A8-BC77978113E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528AF-1A72-00BB-F0BA-A06002022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23DD0-8375-7EC2-2328-7325D4439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CC388-8722-4040-AD25-B838C42A0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49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66A7-90C7-27E9-8665-570D97412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EB2E1-3365-CE09-5EB8-2708D9877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7378C-B083-9BA1-3A16-2FB3779D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72660-80C8-4B70-A7A8-BC77978113E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CD49E-46F8-C5BE-6B19-8D068E832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A77BB-70ED-17F8-1EB1-F7E4E7B75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CC388-8722-4040-AD25-B838C42A0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8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F973-21F6-471D-614A-C8DB35A49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4DE97-6B53-6460-9229-0F1B38379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B237B-BD54-C87B-A82C-687D5CE5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72660-80C8-4B70-A7A8-BC77978113E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9D7DD-884A-2A48-4625-9043D8C4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AED83-EEB6-27AA-346B-1C79A27F7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CC388-8722-4040-AD25-B838C42A0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06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4880-AEA8-232D-E0D1-66F6BB2D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BF718-BECA-C52B-CF5E-7530E5584B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E78DA-A465-5811-EC26-7E39AB8EF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76A83-D8A8-B921-A7DB-D7C9261E9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72660-80C8-4B70-A7A8-BC77978113E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6DAF0-1CBE-64E6-9B8C-5D9843000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75767-4685-91C1-52FD-C17DBD61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CC388-8722-4040-AD25-B838C42A0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9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C4AD3-2885-DD2E-C10D-B063A71D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D245A-7363-0A1B-2493-963FA45A8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767D1-DEB1-EF18-8C4A-6DF3F3686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59192D-F111-0A36-1F31-AC007EBF4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ECAFB-2DE0-CD7F-B058-EDC93F700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768E0-D5D1-A78F-C987-188266B28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72660-80C8-4B70-A7A8-BC77978113E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289FCB-40A3-E0B9-E43F-74C6C2BC9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910B8-D67C-6862-1189-E19F6E2B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CC388-8722-4040-AD25-B838C42A0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00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ED1C-2988-FE08-60C1-4D31321A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A5F22F-6D56-3CBC-9616-5A3583DDC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72660-80C8-4B70-A7A8-BC77978113E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5F036-D68F-19CA-A001-1797930E0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7D045-C61C-014D-25A8-39C53301B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CC388-8722-4040-AD25-B838C42A0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7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C9C523-02BE-7541-3669-2998B13C6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72660-80C8-4B70-A7A8-BC77978113E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59AA5-369B-801B-90D1-09A21DD5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B6CCC-BEE5-A822-0116-025F3C91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CC388-8722-4040-AD25-B838C42A0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04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9286-63C6-F06A-E075-8B0AA4991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D87BA-3158-5F92-89B6-DDD2AE706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3F18D-BCAE-ED92-529A-632082347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52041-22F4-B5E7-BAB8-0F481C11F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72660-80C8-4B70-A7A8-BC77978113E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E30E8-A4DA-D8D1-842F-E98F6E4C9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D2A3A-7520-D6EE-E330-A31F3A81D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CC388-8722-4040-AD25-B838C42A0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5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90D2-8E45-68D2-71FD-6AE93DE5F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24D5E8-CAD9-4446-D959-B4A1837F7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B6083-C9AB-6F2A-BABD-9B7F3C9D1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155C1-0866-AB3C-AD3A-46E95021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72660-80C8-4B70-A7A8-BC77978113E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B4D88-D404-9A08-24B1-06120B0D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CA9C9-D4E4-A2E4-9661-08A2C3325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CC388-8722-4040-AD25-B838C42A0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E60164-A631-798F-D8B4-DFB8CB29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C9BBD-1706-C520-5C6E-410F5A4F6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49A1C-89B2-B71A-40AA-E1CFDE59E7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72660-80C8-4B70-A7A8-BC77978113E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9F93C-CF41-EE12-D7CA-B37259FC3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1C274-0886-EB21-C421-E30202C3B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CC388-8722-4040-AD25-B838C42A0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D7D8-DF36-132B-91A8-8381A800F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56315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Multiple Genome Alignment with Mauve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84AACA-ED78-2576-0B99-1BF2E714C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3410"/>
            <a:ext cx="9144000" cy="1352227"/>
          </a:xfrm>
        </p:spPr>
        <p:txBody>
          <a:bodyPr/>
          <a:lstStyle/>
          <a:p>
            <a:r>
              <a:rPr lang="en-US" dirty="0"/>
              <a:t>06 June 2024</a:t>
            </a:r>
          </a:p>
          <a:p>
            <a:r>
              <a:rPr lang="en-US" dirty="0"/>
              <a:t>Phuc </a:t>
            </a:r>
            <a:r>
              <a:rPr lang="en-US" dirty="0" err="1"/>
              <a:t>Loi</a:t>
            </a:r>
            <a:r>
              <a:rPr lang="en-US" dirty="0"/>
              <a:t> Luu, PhD</a:t>
            </a:r>
          </a:p>
          <a:p>
            <a:r>
              <a:rPr lang="en-US" dirty="0"/>
              <a:t>Luu.p.loi@googlemail.com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44954-FDD5-B8B7-2E68-5AFF32928D20}"/>
              </a:ext>
            </a:extLst>
          </p:cNvPr>
          <p:cNvSpPr txBox="1"/>
          <p:nvPr/>
        </p:nvSpPr>
        <p:spPr>
          <a:xfrm>
            <a:off x="3715720" y="885987"/>
            <a:ext cx="6098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Microbial Genome Sequence Analysis </a:t>
            </a:r>
          </a:p>
        </p:txBody>
      </p:sp>
    </p:spTree>
    <p:extLst>
      <p:ext uri="{BB962C8B-B14F-4D97-AF65-F5344CB8AC3E}">
        <p14:creationId xmlns:p14="http://schemas.microsoft.com/office/powerpoint/2010/main" val="1255843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E485-5B96-3687-3BDA-6BD60AAE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mutation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FB2F3-A8A6-F169-D4D2-9D2DF368E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03563" cy="4351338"/>
          </a:xfrm>
        </p:spPr>
        <p:txBody>
          <a:bodyPr/>
          <a:lstStyle/>
          <a:p>
            <a:pPr algn="just"/>
            <a:r>
              <a:rPr lang="en-US" dirty="0"/>
              <a:t>Inversion</a:t>
            </a:r>
          </a:p>
          <a:p>
            <a:pPr algn="just"/>
            <a:r>
              <a:rPr lang="en-US" dirty="0"/>
              <a:t>Horizontal gene transfer</a:t>
            </a:r>
          </a:p>
          <a:p>
            <a:pPr algn="just"/>
            <a:r>
              <a:rPr lang="en-US" dirty="0"/>
              <a:t>Homologous recombination</a:t>
            </a:r>
          </a:p>
          <a:p>
            <a:pPr algn="just"/>
            <a:r>
              <a:rPr lang="en-US" dirty="0"/>
              <a:t>Gene Duplication/Loss</a:t>
            </a:r>
          </a:p>
          <a:p>
            <a:pPr marL="0" indent="0" algn="just">
              <a:buNone/>
            </a:pPr>
            <a:r>
              <a:rPr lang="en-US" dirty="0">
                <a:sym typeface="Wingdings" panose="05000000000000000000" pitchFamily="2" charset="2"/>
              </a:rPr>
              <a:t> Problem: Genetic elements may not have conserved order and orientation in the other genomes</a:t>
            </a:r>
            <a:endParaRPr lang="en-US" dirty="0"/>
          </a:p>
        </p:txBody>
      </p:sp>
      <p:pic>
        <p:nvPicPr>
          <p:cNvPr id="2050" name="Picture 2" descr="Classification of structural variants. The diagrams portray a sample ...">
            <a:extLst>
              <a:ext uri="{FF2B5EF4-FFF2-40B4-BE49-F238E27FC236}">
                <a16:creationId xmlns:a16="http://schemas.microsoft.com/office/drawing/2014/main" id="{0FA91072-5285-90EA-361F-59C7D782DB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63" b="67232"/>
          <a:stretch/>
        </p:blipFill>
        <p:spPr bwMode="auto">
          <a:xfrm>
            <a:off x="6741762" y="1493205"/>
            <a:ext cx="5191370" cy="387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5D7591-F518-94BB-C32C-8AEB9BCE9D15}"/>
              </a:ext>
            </a:extLst>
          </p:cNvPr>
          <p:cNvSpPr txBox="1"/>
          <p:nvPr/>
        </p:nvSpPr>
        <p:spPr>
          <a:xfrm>
            <a:off x="6555783" y="1332854"/>
            <a:ext cx="511444" cy="6509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677125-46B0-7EE6-7556-45C68340B35A}"/>
              </a:ext>
            </a:extLst>
          </p:cNvPr>
          <p:cNvSpPr/>
          <p:nvPr/>
        </p:nvSpPr>
        <p:spPr>
          <a:xfrm>
            <a:off x="6834753" y="1162373"/>
            <a:ext cx="1410347" cy="4351338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1B3FC-FB20-AEC6-0BBB-79FD5FAF1DF6}"/>
              </a:ext>
            </a:extLst>
          </p:cNvPr>
          <p:cNvSpPr/>
          <p:nvPr/>
        </p:nvSpPr>
        <p:spPr>
          <a:xfrm>
            <a:off x="9218909" y="1171605"/>
            <a:ext cx="2714223" cy="4351338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36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D7591-F518-94BB-C32C-8AEB9BCE9D15}"/>
              </a:ext>
            </a:extLst>
          </p:cNvPr>
          <p:cNvSpPr txBox="1"/>
          <p:nvPr/>
        </p:nvSpPr>
        <p:spPr>
          <a:xfrm>
            <a:off x="6555783" y="1332854"/>
            <a:ext cx="511444" cy="6509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379450-3086-E77A-4F79-BD898ECBA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414337"/>
            <a:ext cx="890587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55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D7591-F518-94BB-C32C-8AEB9BCE9D15}"/>
              </a:ext>
            </a:extLst>
          </p:cNvPr>
          <p:cNvSpPr txBox="1"/>
          <p:nvPr/>
        </p:nvSpPr>
        <p:spPr>
          <a:xfrm>
            <a:off x="6555783" y="1332854"/>
            <a:ext cx="511444" cy="6509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E3BF2-F96D-A84B-79AE-78F452486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504825"/>
            <a:ext cx="905827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87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D7591-F518-94BB-C32C-8AEB9BCE9D15}"/>
              </a:ext>
            </a:extLst>
          </p:cNvPr>
          <p:cNvSpPr txBox="1"/>
          <p:nvPr/>
        </p:nvSpPr>
        <p:spPr>
          <a:xfrm>
            <a:off x="6555783" y="1332854"/>
            <a:ext cx="511444" cy="6509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DF7F3-E10F-B4F4-D76F-D291769CD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57162"/>
            <a:ext cx="90106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31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D7591-F518-94BB-C32C-8AEB9BCE9D15}"/>
              </a:ext>
            </a:extLst>
          </p:cNvPr>
          <p:cNvSpPr txBox="1"/>
          <p:nvPr/>
        </p:nvSpPr>
        <p:spPr>
          <a:xfrm>
            <a:off x="6555783" y="1332854"/>
            <a:ext cx="511444" cy="6509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A3EAA-1A48-29F6-2BF0-FD59806F0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52400"/>
            <a:ext cx="88773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82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D7591-F518-94BB-C32C-8AEB9BCE9D15}"/>
              </a:ext>
            </a:extLst>
          </p:cNvPr>
          <p:cNvSpPr txBox="1"/>
          <p:nvPr/>
        </p:nvSpPr>
        <p:spPr>
          <a:xfrm>
            <a:off x="6555783" y="1332854"/>
            <a:ext cx="511444" cy="6509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27F34-9622-417B-BD60-705C852F2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209550"/>
            <a:ext cx="80295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47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8E5C-D561-87FD-9585-0916223FA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395"/>
          </a:xfrm>
        </p:spPr>
        <p:txBody>
          <a:bodyPr/>
          <a:lstStyle/>
          <a:p>
            <a:pPr algn="ctr"/>
            <a:r>
              <a:rPr lang="en-US" dirty="0"/>
              <a:t>Multiple Genome Alignment with Mauve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657A49-0421-CA24-A9B7-71AD6B69C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78587"/>
            <a:ext cx="10515600" cy="274955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3696C9-7A1D-F5E1-9019-8175B0C0BAA2}"/>
              </a:ext>
            </a:extLst>
          </p:cNvPr>
          <p:cNvSpPr txBox="1"/>
          <p:nvPr/>
        </p:nvSpPr>
        <p:spPr>
          <a:xfrm>
            <a:off x="7311324" y="6303128"/>
            <a:ext cx="4389897" cy="379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https://darlinglab.org/mauve/mauve.html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449F67-9EA5-ED4D-5C15-F29F94709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25" y="1423503"/>
            <a:ext cx="53149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81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8E5C-D561-87FD-9585-0916223FA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395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Localized Co-linear Blocks (LCB)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696C9-7A1D-F5E1-9019-8175B0C0BAA2}"/>
              </a:ext>
            </a:extLst>
          </p:cNvPr>
          <p:cNvSpPr txBox="1"/>
          <p:nvPr/>
        </p:nvSpPr>
        <p:spPr>
          <a:xfrm>
            <a:off x="3037668" y="6303128"/>
            <a:ext cx="8663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https://home.cc.umanitoba.ca/~psgendb/tutorials/bioLegato/getgenome/Mauve.html</a:t>
            </a:r>
          </a:p>
        </p:txBody>
      </p:sp>
      <p:pic>
        <p:nvPicPr>
          <p:cNvPr id="3074" name="Picture 2" descr="Mauve displaying an E. coli and two Shigella genomes">
            <a:extLst>
              <a:ext uri="{FF2B5EF4-FFF2-40B4-BE49-F238E27FC236}">
                <a16:creationId xmlns:a16="http://schemas.microsoft.com/office/drawing/2014/main" id="{ED35870D-FF1F-52BD-5A6D-221C24DD6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236" y="1781319"/>
            <a:ext cx="4846071" cy="388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6F03F0-BCA0-1477-7EB8-F674EF320887}"/>
              </a:ext>
            </a:extLst>
          </p:cNvPr>
          <p:cNvSpPr txBox="1"/>
          <p:nvPr/>
        </p:nvSpPr>
        <p:spPr>
          <a:xfrm>
            <a:off x="371959" y="1318976"/>
            <a:ext cx="638917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G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enomes diverge from an ancestral species into two or more modern species, chromosomes undergo many sorts of rearrangements, including insertions, deletions, inversions and translocations.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Much of the same sequences remain even after long periods of evolutionary history, but in different arrangements from one species to the next.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LCBs are regions of chromosomes that appear to be conserved across all species being examined.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If an entire chromosome is unchanged, then the entire chromosome would be a single LCB in all species in the alignment.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Many chromosomes will be a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mosiac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 of several LCBs.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In other cases, an LCB on one chromosome will be found on a different chromosome, indicating a translocation.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The purpose of Mauve, then is to calculate the LCBs shared between two or more genomes, and to display them visually.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02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8E5C-D561-87FD-9585-0916223FA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9900"/>
            <a:ext cx="10515600" cy="7833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Tutorial of using </a:t>
            </a:r>
            <a:r>
              <a:rPr lang="en-US" sz="3600" b="1" i="0" dirty="0">
                <a:solidFill>
                  <a:srgbClr val="0F0F0F"/>
                </a:solidFill>
                <a:effectLst/>
                <a:highlight>
                  <a:srgbClr val="FFFFFF"/>
                </a:highlight>
              </a:rPr>
              <a:t>MAUVE for multiple genome alignments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696C9-7A1D-F5E1-9019-8175B0C0BAA2}"/>
              </a:ext>
            </a:extLst>
          </p:cNvPr>
          <p:cNvSpPr txBox="1"/>
          <p:nvPr/>
        </p:nvSpPr>
        <p:spPr>
          <a:xfrm>
            <a:off x="6431796" y="6303128"/>
            <a:ext cx="5269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https://www.youtube.com/watch?v=KGTSn80XzBo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FB726-5C82-A6CC-6E7D-FD3D7F378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10" y="1252099"/>
            <a:ext cx="7053977" cy="48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60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8E5C-D561-87FD-9585-0916223FA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5812"/>
            <a:ext cx="10515600" cy="783395"/>
          </a:xfrm>
        </p:spPr>
        <p:txBody>
          <a:bodyPr>
            <a:normAutofit/>
          </a:bodyPr>
          <a:lstStyle/>
          <a:p>
            <a:pPr algn="ctr"/>
            <a:r>
              <a:rPr lang="en-US" sz="36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Homework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FDE30-553D-F734-730F-2C9275C732E4}"/>
              </a:ext>
            </a:extLst>
          </p:cNvPr>
          <p:cNvSpPr txBox="1"/>
          <p:nvPr/>
        </p:nvSpPr>
        <p:spPr>
          <a:xfrm>
            <a:off x="1301858" y="2505670"/>
            <a:ext cx="967094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800" dirty="0"/>
              <a:t>Search for the sequences of E. coli CFT073, E.coli K12 MG1655 and E. coli O157H7</a:t>
            </a:r>
          </a:p>
          <a:p>
            <a:pPr marL="342900" indent="-342900" algn="just">
              <a:buAutoNum type="arabicPeriod"/>
            </a:pPr>
            <a:r>
              <a:rPr lang="en-US" sz="2800" dirty="0"/>
              <a:t>How long these genomes?</a:t>
            </a:r>
          </a:p>
          <a:p>
            <a:pPr marL="342900" indent="-342900" algn="just">
              <a:buAutoNum type="arabicPeriod"/>
            </a:pPr>
            <a:r>
              <a:rPr lang="en-US" sz="2800" dirty="0"/>
              <a:t>Using MAUVE for multiple genome alignments of these 3 genomes</a:t>
            </a:r>
          </a:p>
          <a:p>
            <a:pPr marL="342900" indent="-342900" algn="just"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3342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99D7-C85D-8E76-DB33-4D3FB2578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C739-1DB9-A509-5370-358D60AEB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introduction of Microbial Genome Analysis</a:t>
            </a:r>
          </a:p>
          <a:p>
            <a:r>
              <a:rPr lang="en-US" dirty="0"/>
              <a:t>Multiple Genome Alignment with Mauve</a:t>
            </a:r>
          </a:p>
          <a:p>
            <a:r>
              <a:rPr lang="en-US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3138053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32435-8A42-304C-DDF8-46E80DE1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248"/>
          </a:xfrm>
        </p:spPr>
        <p:txBody>
          <a:bodyPr/>
          <a:lstStyle/>
          <a:p>
            <a:r>
              <a:rPr lang="en-US" dirty="0"/>
              <a:t>General features of genomes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2EBF9D-8A66-103C-B7E6-AA98709C4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983" y="1255362"/>
            <a:ext cx="8540033" cy="5072101"/>
          </a:xfrm>
        </p:spPr>
      </p:pic>
    </p:spTree>
    <p:extLst>
      <p:ext uri="{BB962C8B-B14F-4D97-AF65-F5344CB8AC3E}">
        <p14:creationId xmlns:p14="http://schemas.microsoft.com/office/powerpoint/2010/main" val="3140886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32435-8A42-304C-DDF8-46E80DE1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248"/>
          </a:xfrm>
        </p:spPr>
        <p:txBody>
          <a:bodyPr/>
          <a:lstStyle/>
          <a:p>
            <a:r>
              <a:rPr lang="en-US" dirty="0"/>
              <a:t>Bacterial genome </a:t>
            </a:r>
            <a:r>
              <a:rPr lang="en-US" dirty="0" err="1"/>
              <a:t>organisation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7D64BF-F199-026E-4A15-0225A531C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93" y="1323324"/>
            <a:ext cx="9376563" cy="535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8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32435-8A42-304C-DDF8-46E80DE1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248"/>
          </a:xfrm>
        </p:spPr>
        <p:txBody>
          <a:bodyPr>
            <a:normAutofit fontScale="90000"/>
          </a:bodyPr>
          <a:lstStyle/>
          <a:p>
            <a:r>
              <a:rPr lang="en-US" dirty="0"/>
              <a:t>Whole genome sequencing – Shotgun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F0981-B616-5F44-9074-6CCB2321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73" y="1269490"/>
            <a:ext cx="9571253" cy="525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0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32435-8A42-304C-DDF8-46E80DE1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248"/>
          </a:xfrm>
        </p:spPr>
        <p:txBody>
          <a:bodyPr>
            <a:normAutofit/>
          </a:bodyPr>
          <a:lstStyle/>
          <a:p>
            <a:r>
              <a:rPr lang="en-US" dirty="0"/>
              <a:t>De novo assembly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A9E12FC-4448-3F22-737A-CA57EAED6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3"/>
          <a:stretch>
            <a:fillRect/>
          </a:stretch>
        </p:blipFill>
        <p:spPr bwMode="auto">
          <a:xfrm>
            <a:off x="554671" y="1751309"/>
            <a:ext cx="7016982" cy="4133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CAC8C-7A87-D080-2F6A-86332E82E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849" y="1751309"/>
            <a:ext cx="3793915" cy="413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5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32435-8A42-304C-DDF8-46E80DE1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248"/>
          </a:xfrm>
        </p:spPr>
        <p:txBody>
          <a:bodyPr>
            <a:normAutofit/>
          </a:bodyPr>
          <a:lstStyle/>
          <a:p>
            <a:r>
              <a:rPr lang="en-US" dirty="0"/>
              <a:t>Genome annotation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F1B89-77BC-D96B-0B7F-126FD68F6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34" y="1339689"/>
            <a:ext cx="8478903" cy="5153185"/>
          </a:xfrm>
          <a:prstGeom prst="rect">
            <a:avLst/>
          </a:prstGeom>
        </p:spPr>
      </p:pic>
      <p:pic>
        <p:nvPicPr>
          <p:cNvPr id="1026" name="Picture 2" descr="Chloroplast genome map of E. alba and inter-species polymorphic DNA ...">
            <a:extLst>
              <a:ext uri="{FF2B5EF4-FFF2-40B4-BE49-F238E27FC236}">
                <a16:creationId xmlns:a16="http://schemas.microsoft.com/office/drawing/2014/main" id="{4430DC01-2F90-3D75-5920-45E211B08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017" y="3890412"/>
            <a:ext cx="2872949" cy="260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 Database | Auto-Annotate Sequence to annotate prokaryotic genomes">
            <a:extLst>
              <a:ext uri="{FF2B5EF4-FFF2-40B4-BE49-F238E27FC236}">
                <a16:creationId xmlns:a16="http://schemas.microsoft.com/office/drawing/2014/main" id="{E0ECC76C-459B-D2F0-E139-8AE642401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" t="17064" r="11758" b="2803"/>
          <a:stretch/>
        </p:blipFill>
        <p:spPr bwMode="auto">
          <a:xfrm>
            <a:off x="9118354" y="578565"/>
            <a:ext cx="2743612" cy="260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7650B799-D2CE-0CF9-3C65-E282AF271A9F}"/>
              </a:ext>
            </a:extLst>
          </p:cNvPr>
          <p:cNvSpPr/>
          <p:nvPr/>
        </p:nvSpPr>
        <p:spPr>
          <a:xfrm>
            <a:off x="10197885" y="3305014"/>
            <a:ext cx="681925" cy="4614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82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32435-8A42-304C-DDF8-46E80DE1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248"/>
          </a:xfrm>
        </p:spPr>
        <p:txBody>
          <a:bodyPr>
            <a:normAutofit/>
          </a:bodyPr>
          <a:lstStyle/>
          <a:p>
            <a:r>
              <a:rPr lang="en-US" dirty="0"/>
              <a:t>Tools for gene annotation in prokaryotes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ABED3-20D5-ABA0-8766-E429787FD755}"/>
              </a:ext>
            </a:extLst>
          </p:cNvPr>
          <p:cNvSpPr txBox="1"/>
          <p:nvPr/>
        </p:nvSpPr>
        <p:spPr>
          <a:xfrm>
            <a:off x="988017" y="1441342"/>
            <a:ext cx="1013976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600" dirty="0"/>
              <a:t>National Center for Biotechnology Information (NCBI) Prokaryotic Genome Annotation Pipeline (</a:t>
            </a:r>
            <a:r>
              <a:rPr lang="en-US" sz="2600" b="1" dirty="0"/>
              <a:t>PGAP</a:t>
            </a:r>
            <a:r>
              <a:rPr lang="en-US" sz="2600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600" b="1" dirty="0" err="1"/>
              <a:t>Prokka</a:t>
            </a:r>
            <a:r>
              <a:rPr lang="en-US" sz="2600" dirty="0"/>
              <a:t> (prokaryotic annotation)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600" b="1" dirty="0"/>
              <a:t>RAST</a:t>
            </a:r>
            <a:r>
              <a:rPr lang="en-US" sz="2600" dirty="0"/>
              <a:t> (Rapid Annotations using Subsystem Technology)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600" b="1" dirty="0"/>
              <a:t>DRAM</a:t>
            </a:r>
            <a:r>
              <a:rPr lang="en-US" sz="2600" dirty="0"/>
              <a:t> (Distilled and Refined Annotation of Metabolism)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600" b="1" dirty="0"/>
              <a:t>Augustus</a:t>
            </a:r>
            <a:r>
              <a:rPr lang="en-US" sz="2600" dirty="0"/>
              <a:t> (for eukaryotes and prokaryotes)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600" b="1" dirty="0"/>
              <a:t>Glimmer3</a:t>
            </a:r>
            <a:r>
              <a:rPr lang="en-US" sz="2600" dirty="0"/>
              <a:t> (only for prokaryotes)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600" b="1" dirty="0"/>
              <a:t>Prokaryotic Genome Annotation Guide Annotation Genome Workbench and table2asn </a:t>
            </a:r>
            <a:r>
              <a:rPr lang="en-US" sz="2600" dirty="0"/>
              <a:t>(the replacement of tbl2asn)</a:t>
            </a:r>
          </a:p>
          <a:p>
            <a:pPr algn="just"/>
            <a:endParaRPr lang="en-US" sz="2600" dirty="0"/>
          </a:p>
          <a:p>
            <a:pPr algn="just"/>
            <a:r>
              <a:rPr lang="en-US" sz="2600" dirty="0"/>
              <a:t>These tools start from genomes and predict genes and proteins, tRNAs, rRNAs, and perform functional annotation of the predicted proteins</a:t>
            </a:r>
          </a:p>
        </p:txBody>
      </p:sp>
    </p:spTree>
    <p:extLst>
      <p:ext uri="{BB962C8B-B14F-4D97-AF65-F5344CB8AC3E}">
        <p14:creationId xmlns:p14="http://schemas.microsoft.com/office/powerpoint/2010/main" val="2108567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32435-8A42-304C-DDF8-46E80DE1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248"/>
          </a:xfrm>
        </p:spPr>
        <p:txBody>
          <a:bodyPr>
            <a:normAutofit/>
          </a:bodyPr>
          <a:lstStyle/>
          <a:p>
            <a:r>
              <a:rPr lang="en-US" dirty="0"/>
              <a:t>SNP calling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36B78-04BA-54F4-8333-599CA1F0E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61" y="1120696"/>
            <a:ext cx="10139725" cy="544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71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429</Words>
  <Application>Microsoft Office PowerPoint</Application>
  <PresentationFormat>Widescreen</PresentationFormat>
  <Paragraphs>48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Wingdings</vt:lpstr>
      <vt:lpstr>Office Theme</vt:lpstr>
      <vt:lpstr>Multiple Genome Alignment with Mauve</vt:lpstr>
      <vt:lpstr>Content</vt:lpstr>
      <vt:lpstr>General features of genomes</vt:lpstr>
      <vt:lpstr>Bacterial genome organisation</vt:lpstr>
      <vt:lpstr>Whole genome sequencing – Shotgun method</vt:lpstr>
      <vt:lpstr>De novo assembly</vt:lpstr>
      <vt:lpstr>Genome annotation</vt:lpstr>
      <vt:lpstr>Tools for gene annotation in prokaryotes</vt:lpstr>
      <vt:lpstr>SNP calling</vt:lpstr>
      <vt:lpstr>Large-scale mutation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Genome Alignment with Mauve</vt:lpstr>
      <vt:lpstr>Localized Co-linear Blocks (LCB)</vt:lpstr>
      <vt:lpstr>Tutorial of using MAUVE for multiple genome alignments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Lưu Phúc Lợi</dc:creator>
  <cp:lastModifiedBy>Lưu Phúc Lợi</cp:lastModifiedBy>
  <cp:revision>28</cp:revision>
  <dcterms:created xsi:type="dcterms:W3CDTF">2024-06-06T11:50:38Z</dcterms:created>
  <dcterms:modified xsi:type="dcterms:W3CDTF">2024-06-06T12:56:38Z</dcterms:modified>
</cp:coreProperties>
</file>